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4" r:id="rId4"/>
    <p:sldId id="265" r:id="rId5"/>
    <p:sldId id="259" r:id="rId6"/>
    <p:sldId id="258" r:id="rId7"/>
    <p:sldId id="261" r:id="rId8"/>
    <p:sldId id="267"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53FA31-4903-4298-9E5F-63BDE4AC075C}" v="4" dt="2026-04-27T09:55:43.4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7" d="100"/>
          <a:sy n="97" d="100"/>
        </p:scale>
        <p:origin x="103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aig Chapman - CY EDSEN" userId="954018bf-6cbb-4d46-92a0-28d95253f1e8" providerId="ADAL" clId="{1C680B1C-6B67-4CC4-BC3B-6210DCB995B4}"/>
    <pc:docChg chg="undo custSel addSld delSld modSld sldOrd">
      <pc:chgData name="Craig Chapman - CY EDSEN" userId="954018bf-6cbb-4d46-92a0-28d95253f1e8" providerId="ADAL" clId="{1C680B1C-6B67-4CC4-BC3B-6210DCB995B4}" dt="2026-04-28T07:26:40.028" v="735" actId="47"/>
      <pc:docMkLst>
        <pc:docMk/>
      </pc:docMkLst>
      <pc:sldChg chg="ord">
        <pc:chgData name="Craig Chapman - CY EDSEN" userId="954018bf-6cbb-4d46-92a0-28d95253f1e8" providerId="ADAL" clId="{1C680B1C-6B67-4CC4-BC3B-6210DCB995B4}" dt="2026-04-21T14:11:59.343" v="1"/>
        <pc:sldMkLst>
          <pc:docMk/>
          <pc:sldMk cId="0" sldId="258"/>
        </pc:sldMkLst>
      </pc:sldChg>
      <pc:sldChg chg="modSp mod">
        <pc:chgData name="Craig Chapman - CY EDSEN" userId="954018bf-6cbb-4d46-92a0-28d95253f1e8" providerId="ADAL" clId="{1C680B1C-6B67-4CC4-BC3B-6210DCB995B4}" dt="2026-04-27T09:02:06.318" v="291" actId="20577"/>
        <pc:sldMkLst>
          <pc:docMk/>
          <pc:sldMk cId="0" sldId="259"/>
        </pc:sldMkLst>
        <pc:spChg chg="mod">
          <ac:chgData name="Craig Chapman - CY EDSEN" userId="954018bf-6cbb-4d46-92a0-28d95253f1e8" providerId="ADAL" clId="{1C680B1C-6B67-4CC4-BC3B-6210DCB995B4}" dt="2026-04-27T09:02:06.318" v="291" actId="20577"/>
          <ac:spMkLst>
            <pc:docMk/>
            <pc:sldMk cId="0" sldId="259"/>
            <ac:spMk id="3" creationId="{00000000-0000-0000-0000-000000000000}"/>
          </ac:spMkLst>
        </pc:spChg>
      </pc:sldChg>
      <pc:sldChg chg="del">
        <pc:chgData name="Craig Chapman - CY EDSEN" userId="954018bf-6cbb-4d46-92a0-28d95253f1e8" providerId="ADAL" clId="{1C680B1C-6B67-4CC4-BC3B-6210DCB995B4}" dt="2026-04-27T08:54:51.496" v="2" actId="47"/>
        <pc:sldMkLst>
          <pc:docMk/>
          <pc:sldMk cId="0" sldId="260"/>
        </pc:sldMkLst>
      </pc:sldChg>
      <pc:sldChg chg="modSp mod">
        <pc:chgData name="Craig Chapman - CY EDSEN" userId="954018bf-6cbb-4d46-92a0-28d95253f1e8" providerId="ADAL" clId="{1C680B1C-6B67-4CC4-BC3B-6210DCB995B4}" dt="2026-04-27T08:58:03.051" v="284" actId="20577"/>
        <pc:sldMkLst>
          <pc:docMk/>
          <pc:sldMk cId="0" sldId="261"/>
        </pc:sldMkLst>
        <pc:spChg chg="mod">
          <ac:chgData name="Craig Chapman - CY EDSEN" userId="954018bf-6cbb-4d46-92a0-28d95253f1e8" providerId="ADAL" clId="{1C680B1C-6B67-4CC4-BC3B-6210DCB995B4}" dt="2026-04-27T08:55:11.522" v="29" actId="20577"/>
          <ac:spMkLst>
            <pc:docMk/>
            <pc:sldMk cId="0" sldId="261"/>
            <ac:spMk id="2" creationId="{00000000-0000-0000-0000-000000000000}"/>
          </ac:spMkLst>
        </pc:spChg>
        <pc:spChg chg="mod">
          <ac:chgData name="Craig Chapman - CY EDSEN" userId="954018bf-6cbb-4d46-92a0-28d95253f1e8" providerId="ADAL" clId="{1C680B1C-6B67-4CC4-BC3B-6210DCB995B4}" dt="2026-04-27T08:58:03.051" v="284" actId="20577"/>
          <ac:spMkLst>
            <pc:docMk/>
            <pc:sldMk cId="0" sldId="261"/>
            <ac:spMk id="3" creationId="{00000000-0000-0000-0000-000000000000}"/>
          </ac:spMkLst>
        </pc:spChg>
      </pc:sldChg>
      <pc:sldChg chg="del">
        <pc:chgData name="Craig Chapman - CY EDSEN" userId="954018bf-6cbb-4d46-92a0-28d95253f1e8" providerId="ADAL" clId="{1C680B1C-6B67-4CC4-BC3B-6210DCB995B4}" dt="2026-04-27T08:57:12.809" v="216" actId="47"/>
        <pc:sldMkLst>
          <pc:docMk/>
          <pc:sldMk cId="0" sldId="262"/>
        </pc:sldMkLst>
      </pc:sldChg>
      <pc:sldChg chg="del">
        <pc:chgData name="Craig Chapman - CY EDSEN" userId="954018bf-6cbb-4d46-92a0-28d95253f1e8" providerId="ADAL" clId="{1C680B1C-6B67-4CC4-BC3B-6210DCB995B4}" dt="2026-04-27T09:09:21.787" v="293" actId="47"/>
        <pc:sldMkLst>
          <pc:docMk/>
          <pc:sldMk cId="0" sldId="263"/>
        </pc:sldMkLst>
      </pc:sldChg>
      <pc:sldChg chg="modSp mod">
        <pc:chgData name="Craig Chapman - CY EDSEN" userId="954018bf-6cbb-4d46-92a0-28d95253f1e8" providerId="ADAL" clId="{1C680B1C-6B67-4CC4-BC3B-6210DCB995B4}" dt="2026-04-27T09:46:47.220" v="489" actId="313"/>
        <pc:sldMkLst>
          <pc:docMk/>
          <pc:sldMk cId="3081447720" sldId="265"/>
        </pc:sldMkLst>
        <pc:spChg chg="mod">
          <ac:chgData name="Craig Chapman - CY EDSEN" userId="954018bf-6cbb-4d46-92a0-28d95253f1e8" providerId="ADAL" clId="{1C680B1C-6B67-4CC4-BC3B-6210DCB995B4}" dt="2026-04-27T09:46:47.220" v="489" actId="313"/>
          <ac:spMkLst>
            <pc:docMk/>
            <pc:sldMk cId="3081447720" sldId="265"/>
            <ac:spMk id="3" creationId="{A727B307-61F4-BF78-154C-98B95D17F6A5}"/>
          </ac:spMkLst>
        </pc:spChg>
      </pc:sldChg>
      <pc:sldChg chg="modSp add del mod">
        <pc:chgData name="Craig Chapman - CY EDSEN" userId="954018bf-6cbb-4d46-92a0-28d95253f1e8" providerId="ADAL" clId="{1C680B1C-6B67-4CC4-BC3B-6210DCB995B4}" dt="2026-04-28T07:26:40.028" v="735" actId="47"/>
        <pc:sldMkLst>
          <pc:docMk/>
          <pc:sldMk cId="1125328249" sldId="266"/>
        </pc:sldMkLst>
        <pc:spChg chg="mod">
          <ac:chgData name="Craig Chapman - CY EDSEN" userId="954018bf-6cbb-4d46-92a0-28d95253f1e8" providerId="ADAL" clId="{1C680B1C-6B67-4CC4-BC3B-6210DCB995B4}" dt="2026-04-27T09:09:39.775" v="324" actId="313"/>
          <ac:spMkLst>
            <pc:docMk/>
            <pc:sldMk cId="1125328249" sldId="266"/>
            <ac:spMk id="2" creationId="{23651152-E365-7C90-8F00-BBEBC567B3A7}"/>
          </ac:spMkLst>
        </pc:spChg>
        <pc:spChg chg="mod">
          <ac:chgData name="Craig Chapman - CY EDSEN" userId="954018bf-6cbb-4d46-92a0-28d95253f1e8" providerId="ADAL" clId="{1C680B1C-6B67-4CC4-BC3B-6210DCB995B4}" dt="2026-04-27T09:47:49.507" v="498" actId="27636"/>
          <ac:spMkLst>
            <pc:docMk/>
            <pc:sldMk cId="1125328249" sldId="266"/>
            <ac:spMk id="3" creationId="{D5BFC9A8-6302-BF33-5C27-3E8AACBEA5C1}"/>
          </ac:spMkLst>
        </pc:spChg>
      </pc:sldChg>
      <pc:sldChg chg="modSp add mod">
        <pc:chgData name="Craig Chapman - CY EDSEN" userId="954018bf-6cbb-4d46-92a0-28d95253f1e8" providerId="ADAL" clId="{1C680B1C-6B67-4CC4-BC3B-6210DCB995B4}" dt="2026-04-27T10:04:13.094" v="734" actId="20577"/>
        <pc:sldMkLst>
          <pc:docMk/>
          <pc:sldMk cId="1087120807" sldId="267"/>
        </pc:sldMkLst>
        <pc:spChg chg="mod">
          <ac:chgData name="Craig Chapman - CY EDSEN" userId="954018bf-6cbb-4d46-92a0-28d95253f1e8" providerId="ADAL" clId="{1C680B1C-6B67-4CC4-BC3B-6210DCB995B4}" dt="2026-04-27T10:04:13.094" v="734" actId="20577"/>
          <ac:spMkLst>
            <pc:docMk/>
            <pc:sldMk cId="1087120807" sldId="267"/>
            <ac:spMk id="3" creationId="{C2E6BE90-1A43-C19B-D622-91070A0C5B7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80191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2866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28205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14834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31313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707401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18585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06782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21098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53904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80229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20905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4/28/2026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24134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4068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49340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57833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4/28/2026</a:t>
            </a:fld>
            <a:endParaRPr lang="en-US"/>
          </a:p>
        </p:txBody>
      </p:sp>
      <p:sp>
        <p:nvSpPr>
          <p:cNvPr id="6" name="Footer Placeholder 5"/>
          <p:cNvSpPr>
            <a:spLocks noGrp="1"/>
          </p:cNvSpPr>
          <p:nvPr>
            <p:ph type="ftr" sz="quarter" idx="11"/>
          </p:nvPr>
        </p:nvSpPr>
        <p:spPr>
          <a:xfrm>
            <a:off x="533400" y="6172200"/>
            <a:ext cx="5811724" cy="365125"/>
          </a:xfrm>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53828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BCAD085-E8A6-8845-BD4E-CB4CCA059FC4}" type="datetimeFigureOut">
              <a:rPr lang="en-US" smtClean="0"/>
              <a:t>4/28/2026</a:t>
            </a:fld>
            <a:endParaRPr lang="en-US"/>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43482644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35" name="Rectangle 34">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4500"/>
              <a:t>SEND Reform Plan – Sector Briefing</a:t>
            </a:r>
          </a:p>
        </p:txBody>
      </p:sp>
      <p:sp>
        <p:nvSpPr>
          <p:cNvPr id="37" name="Rectangle 36">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868718" y="685799"/>
            <a:ext cx="3612429" cy="4869981"/>
          </a:xfrm>
        </p:spPr>
        <p:txBody>
          <a:bodyPr vert="horz" lIns="91440" tIns="45720" rIns="91440" bIns="45720" rtlCol="0" anchor="ctr">
            <a:normAutofit/>
          </a:bodyPr>
          <a:lstStyle/>
          <a:p>
            <a:pPr marL="0" indent="0">
              <a:buNone/>
            </a:pPr>
            <a:r>
              <a:rPr lang="en-US" sz="3500">
                <a:solidFill>
                  <a:schemeClr val="tx2">
                    <a:lumMod val="60000"/>
                    <a:lumOff val="40000"/>
                  </a:schemeClr>
                </a:solidFill>
              </a:rPr>
              <a:t>Purpose: Inform sector of SEND Reform Plan development and how to engage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09B08A-C1EC-478C-86AF-60ADE06D9B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217" y="685800"/>
            <a:ext cx="3613992" cy="4603749"/>
          </a:xfrm>
        </p:spPr>
        <p:txBody>
          <a:bodyPr>
            <a:normAutofit/>
          </a:bodyPr>
          <a:lstStyle/>
          <a:p>
            <a:pPr algn="r"/>
            <a:r>
              <a:rPr lang="en-GB" sz="4500"/>
              <a:t>What is the SEND Reform Plan?</a:t>
            </a:r>
          </a:p>
        </p:txBody>
      </p:sp>
      <p:sp>
        <p:nvSpPr>
          <p:cNvPr id="10" name="Rectangle 9">
            <a:extLst>
              <a:ext uri="{FF2B5EF4-FFF2-40B4-BE49-F238E27FC236}">
                <a16:creationId xmlns:a16="http://schemas.microsoft.com/office/drawing/2014/main" id="{221CC330-4259-4C32-BF8B-5FE13FFAB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969238" y="685800"/>
            <a:ext cx="3659219" cy="5479026"/>
          </a:xfrm>
        </p:spPr>
        <p:txBody>
          <a:bodyPr>
            <a:normAutofit/>
          </a:bodyPr>
          <a:lstStyle/>
          <a:p>
            <a:r>
              <a:rPr lang="en-GB" dirty="0">
                <a:solidFill>
                  <a:schemeClr val="tx1"/>
                </a:solidFill>
              </a:rPr>
              <a:t>A local partnership plan to improve SEND systems</a:t>
            </a:r>
          </a:p>
          <a:p>
            <a:r>
              <a:rPr lang="en-GB" dirty="0">
                <a:solidFill>
                  <a:schemeClr val="tx1"/>
                </a:solidFill>
              </a:rPr>
              <a:t>Focus on inclusion, early support, and partnership working</a:t>
            </a:r>
          </a:p>
          <a:p>
            <a:r>
              <a:rPr lang="en-GB" dirty="0">
                <a:solidFill>
                  <a:schemeClr val="tx1"/>
                </a:solidFill>
              </a:rPr>
              <a:t>Required by DfE and NHS England</a:t>
            </a:r>
          </a:p>
          <a:p>
            <a:r>
              <a:rPr lang="en-GB" dirty="0">
                <a:solidFill>
                  <a:schemeClr val="tx1"/>
                </a:solidFill>
              </a:rPr>
              <a:t>Prerequisite of the HNF deficit repayment </a:t>
            </a:r>
          </a:p>
          <a:p>
            <a:r>
              <a:rPr lang="en-GB" dirty="0">
                <a:solidFill>
                  <a:schemeClr val="tx1"/>
                </a:solidFill>
              </a:rPr>
              <a:t>Not dissimilar to the Accelerated Progress Plan that was required following the Improvement Notice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791A0A65-2EB5-BFA5-FEE1-BD40A4C6D42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3E3376-1DB0-684A-9ED0-5533AF913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39BF00-2B31-C2F7-FEEC-2D960DD990F9}"/>
              </a:ext>
            </a:extLst>
          </p:cNvPr>
          <p:cNvSpPr>
            <a:spLocks noGrp="1"/>
          </p:cNvSpPr>
          <p:nvPr>
            <p:ph type="title"/>
          </p:nvPr>
        </p:nvSpPr>
        <p:spPr>
          <a:xfrm>
            <a:off x="480217" y="685800"/>
            <a:ext cx="3613992" cy="4603749"/>
          </a:xfrm>
        </p:spPr>
        <p:txBody>
          <a:bodyPr>
            <a:normAutofit/>
          </a:bodyPr>
          <a:lstStyle/>
          <a:p>
            <a:pPr algn="r"/>
            <a:r>
              <a:rPr lang="en-GB" sz="4500" dirty="0"/>
              <a:t>What is the SEND Reform Plan</a:t>
            </a:r>
            <a:br>
              <a:rPr lang="en-GB" sz="4500" dirty="0"/>
            </a:br>
            <a:r>
              <a:rPr lang="en-GB" sz="4500" u="sng" dirty="0"/>
              <a:t>NOT</a:t>
            </a:r>
            <a:r>
              <a:rPr lang="en-GB" sz="4500" dirty="0"/>
              <a:t>?</a:t>
            </a:r>
          </a:p>
        </p:txBody>
      </p:sp>
      <p:sp>
        <p:nvSpPr>
          <p:cNvPr id="10" name="Rectangle 9">
            <a:extLst>
              <a:ext uri="{FF2B5EF4-FFF2-40B4-BE49-F238E27FC236}">
                <a16:creationId xmlns:a16="http://schemas.microsoft.com/office/drawing/2014/main" id="{164D7665-41F2-9E44-8937-DF36404E9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0C83E54-CAAB-8E09-50F7-3BA191F030B1}"/>
              </a:ext>
            </a:extLst>
          </p:cNvPr>
          <p:cNvSpPr>
            <a:spLocks noGrp="1"/>
          </p:cNvSpPr>
          <p:nvPr>
            <p:ph idx="1"/>
          </p:nvPr>
        </p:nvSpPr>
        <p:spPr>
          <a:xfrm>
            <a:off x="4969238" y="685800"/>
            <a:ext cx="3659219" cy="5479026"/>
          </a:xfrm>
        </p:spPr>
        <p:txBody>
          <a:bodyPr>
            <a:normAutofit/>
          </a:bodyPr>
          <a:lstStyle/>
          <a:p>
            <a:r>
              <a:rPr lang="en-GB" dirty="0">
                <a:solidFill>
                  <a:schemeClr val="tx1"/>
                </a:solidFill>
              </a:rPr>
              <a:t>An opportunity to challenge the DfE White Paper or SEND Reform plans</a:t>
            </a:r>
          </a:p>
          <a:p>
            <a:r>
              <a:rPr lang="en-GB" dirty="0">
                <a:solidFill>
                  <a:schemeClr val="tx1"/>
                </a:solidFill>
              </a:rPr>
              <a:t>A one-shot finalised product – expect refinement and review as DFE guidance and plans are made clear – although each submission must be completed by the deadline</a:t>
            </a:r>
          </a:p>
          <a:p>
            <a:r>
              <a:rPr lang="en-GB" dirty="0">
                <a:solidFill>
                  <a:schemeClr val="tx1"/>
                </a:solidFill>
              </a:rPr>
              <a:t>A </a:t>
            </a:r>
            <a:r>
              <a:rPr lang="en-GB" u="sng" dirty="0">
                <a:solidFill>
                  <a:schemeClr val="tx1"/>
                </a:solidFill>
              </a:rPr>
              <a:t>KCC</a:t>
            </a:r>
            <a:r>
              <a:rPr lang="en-GB" dirty="0">
                <a:solidFill>
                  <a:schemeClr val="tx1"/>
                </a:solidFill>
              </a:rPr>
              <a:t> plan</a:t>
            </a:r>
          </a:p>
          <a:p>
            <a:endParaRPr lang="en-GB" dirty="0">
              <a:solidFill>
                <a:schemeClr val="tx1"/>
              </a:solidFill>
            </a:endParaRPr>
          </a:p>
        </p:txBody>
      </p:sp>
    </p:spTree>
    <p:extLst>
      <p:ext uri="{BB962C8B-B14F-4D97-AF65-F5344CB8AC3E}">
        <p14:creationId xmlns:p14="http://schemas.microsoft.com/office/powerpoint/2010/main" val="2546165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275363B9-CA64-F35D-2964-D0073B0BDED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99886F2-E5DF-41F9-F1F5-A8AAB5ABD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B0A5F3-D613-293D-0256-AAB1A09F1445}"/>
              </a:ext>
            </a:extLst>
          </p:cNvPr>
          <p:cNvSpPr>
            <a:spLocks noGrp="1"/>
          </p:cNvSpPr>
          <p:nvPr>
            <p:ph type="title"/>
          </p:nvPr>
        </p:nvSpPr>
        <p:spPr>
          <a:xfrm>
            <a:off x="480217" y="685800"/>
            <a:ext cx="3613992" cy="4603749"/>
          </a:xfrm>
        </p:spPr>
        <p:txBody>
          <a:bodyPr>
            <a:normAutofit/>
          </a:bodyPr>
          <a:lstStyle/>
          <a:p>
            <a:pPr algn="r"/>
            <a:r>
              <a:rPr lang="en-GB" sz="4500" dirty="0"/>
              <a:t>What does the DFE expect?</a:t>
            </a:r>
          </a:p>
        </p:txBody>
      </p:sp>
      <p:sp>
        <p:nvSpPr>
          <p:cNvPr id="10" name="Rectangle 9">
            <a:extLst>
              <a:ext uri="{FF2B5EF4-FFF2-40B4-BE49-F238E27FC236}">
                <a16:creationId xmlns:a16="http://schemas.microsoft.com/office/drawing/2014/main" id="{43ABD315-2C9E-90DB-4196-CF6CAB229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27B307-61F4-BF78-154C-98B95D17F6A5}"/>
              </a:ext>
            </a:extLst>
          </p:cNvPr>
          <p:cNvSpPr>
            <a:spLocks noGrp="1"/>
          </p:cNvSpPr>
          <p:nvPr>
            <p:ph idx="1"/>
          </p:nvPr>
        </p:nvSpPr>
        <p:spPr>
          <a:xfrm>
            <a:off x="4969238" y="685800"/>
            <a:ext cx="3659219" cy="5479026"/>
          </a:xfrm>
        </p:spPr>
        <p:txBody>
          <a:bodyPr>
            <a:normAutofit/>
          </a:bodyPr>
          <a:lstStyle/>
          <a:p>
            <a:pPr marL="0" indent="0">
              <a:buNone/>
            </a:pPr>
            <a:r>
              <a:rPr lang="en-GB" dirty="0">
                <a:solidFill>
                  <a:schemeClr val="tx1"/>
                </a:solidFill>
              </a:rPr>
              <a:t>“The Local SEND Reform Plan is the key delivery and accountability vehicle for this collaborative commitment, with expectations that it is revised annually as proposed reform is rolled out. We recognise that delivery of the plan will be within the current statutory framework, as such, local area partnerships will not be required to implement any policy that is being consulted on or that will require legislative change.”</a:t>
            </a:r>
          </a:p>
        </p:txBody>
      </p:sp>
    </p:spTree>
    <p:extLst>
      <p:ext uri="{BB962C8B-B14F-4D97-AF65-F5344CB8AC3E}">
        <p14:creationId xmlns:p14="http://schemas.microsoft.com/office/powerpoint/2010/main" val="3081447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09B08A-C1EC-478C-86AF-60ADE06D9B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217" y="685800"/>
            <a:ext cx="3613992" cy="4603749"/>
          </a:xfrm>
        </p:spPr>
        <p:txBody>
          <a:bodyPr>
            <a:normAutofit/>
          </a:bodyPr>
          <a:lstStyle/>
          <a:p>
            <a:pPr algn="r"/>
            <a:r>
              <a:rPr lang="en-GB" sz="4500"/>
              <a:t>What will the Plan Include?</a:t>
            </a:r>
          </a:p>
        </p:txBody>
      </p:sp>
      <p:sp>
        <p:nvSpPr>
          <p:cNvPr id="10" name="Rectangle 9">
            <a:extLst>
              <a:ext uri="{FF2B5EF4-FFF2-40B4-BE49-F238E27FC236}">
                <a16:creationId xmlns:a16="http://schemas.microsoft.com/office/drawing/2014/main" id="{221CC330-4259-4C32-BF8B-5FE13FFAB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969238" y="685800"/>
            <a:ext cx="3659219" cy="5872316"/>
          </a:xfrm>
        </p:spPr>
        <p:txBody>
          <a:bodyPr>
            <a:normAutofit/>
          </a:bodyPr>
          <a:lstStyle/>
          <a:p>
            <a:r>
              <a:rPr lang="en-GB" dirty="0">
                <a:solidFill>
                  <a:schemeClr val="tx1"/>
                </a:solidFill>
              </a:rPr>
              <a:t>Current system baseline</a:t>
            </a:r>
          </a:p>
          <a:p>
            <a:r>
              <a:rPr lang="en-GB" dirty="0">
                <a:solidFill>
                  <a:schemeClr val="tx1"/>
                </a:solidFill>
              </a:rPr>
              <a:t>Maturity assessment (SEF)</a:t>
            </a:r>
          </a:p>
          <a:p>
            <a:r>
              <a:rPr lang="en-GB" dirty="0">
                <a:solidFill>
                  <a:schemeClr val="tx1"/>
                </a:solidFill>
              </a:rPr>
              <a:t>Reform priorities</a:t>
            </a:r>
          </a:p>
          <a:p>
            <a:r>
              <a:rPr lang="en-GB" dirty="0">
                <a:solidFill>
                  <a:schemeClr val="tx1"/>
                </a:solidFill>
              </a:rPr>
              <a:t>Strategy and delivery model</a:t>
            </a:r>
          </a:p>
          <a:p>
            <a:r>
              <a:rPr lang="en-GB" dirty="0">
                <a:solidFill>
                  <a:schemeClr val="tx1"/>
                </a:solidFill>
              </a:rPr>
              <a:t>Governance and accountability</a:t>
            </a:r>
          </a:p>
          <a:p>
            <a:r>
              <a:rPr lang="en-GB" dirty="0">
                <a:solidFill>
                  <a:schemeClr val="tx1"/>
                </a:solidFill>
              </a:rPr>
              <a:t>Monitoring and success measures</a:t>
            </a:r>
          </a:p>
          <a:p>
            <a:endParaRPr lang="en-GB"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09B08A-C1EC-478C-86AF-60ADE06D9B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217" y="685800"/>
            <a:ext cx="3613992" cy="4603749"/>
          </a:xfrm>
        </p:spPr>
        <p:txBody>
          <a:bodyPr>
            <a:normAutofit/>
          </a:bodyPr>
          <a:lstStyle/>
          <a:p>
            <a:pPr algn="r"/>
            <a:r>
              <a:rPr lang="en-GB" sz="4500" dirty="0"/>
              <a:t>Key Deadlines</a:t>
            </a:r>
          </a:p>
        </p:txBody>
      </p:sp>
      <p:sp>
        <p:nvSpPr>
          <p:cNvPr id="10" name="Rectangle 9">
            <a:extLst>
              <a:ext uri="{FF2B5EF4-FFF2-40B4-BE49-F238E27FC236}">
                <a16:creationId xmlns:a16="http://schemas.microsoft.com/office/drawing/2014/main" id="{221CC330-4259-4C32-BF8B-5FE13FFAB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969238" y="685799"/>
            <a:ext cx="3659219" cy="5518355"/>
          </a:xfrm>
        </p:spPr>
        <p:txBody>
          <a:bodyPr>
            <a:normAutofit lnSpcReduction="10000"/>
          </a:bodyPr>
          <a:lstStyle/>
          <a:p>
            <a:r>
              <a:rPr lang="en-GB" dirty="0">
                <a:solidFill>
                  <a:schemeClr val="tx1"/>
                </a:solidFill>
              </a:rPr>
              <a:t>Confirmation of  Governance structures - 28 April</a:t>
            </a:r>
          </a:p>
          <a:p>
            <a:r>
              <a:rPr lang="en-GB" dirty="0">
                <a:solidFill>
                  <a:schemeClr val="tx1"/>
                </a:solidFill>
              </a:rPr>
              <a:t>DFE Deadline for SEND Reform consultation – 18 May – </a:t>
            </a:r>
            <a:r>
              <a:rPr lang="en-GB" u="sng" dirty="0">
                <a:solidFill>
                  <a:schemeClr val="tx1"/>
                </a:solidFill>
              </a:rPr>
              <a:t>This is where schools can submit views on DfE’s plan</a:t>
            </a:r>
          </a:p>
          <a:p>
            <a:r>
              <a:rPr lang="en-GB" dirty="0">
                <a:solidFill>
                  <a:schemeClr val="tx1"/>
                </a:solidFill>
              </a:rPr>
              <a:t>Draft Local SEND Reform Plan - 19 May 2026</a:t>
            </a:r>
          </a:p>
          <a:p>
            <a:r>
              <a:rPr lang="en-GB" dirty="0">
                <a:solidFill>
                  <a:schemeClr val="tx1"/>
                </a:solidFill>
              </a:rPr>
              <a:t>“Final” Local SEND Reform Plan submission – 19 June 2026</a:t>
            </a:r>
          </a:p>
          <a:p>
            <a:r>
              <a:rPr lang="en-GB" dirty="0">
                <a:solidFill>
                  <a:schemeClr val="tx1"/>
                </a:solidFill>
              </a:rPr>
              <a:t>DfE advice on whether plans are approved is expected in September 2026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09B08A-C1EC-478C-86AF-60ADE06D9B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217" y="685800"/>
            <a:ext cx="3613992" cy="4603749"/>
          </a:xfrm>
        </p:spPr>
        <p:txBody>
          <a:bodyPr>
            <a:normAutofit/>
          </a:bodyPr>
          <a:lstStyle/>
          <a:p>
            <a:pPr algn="r"/>
            <a:r>
              <a:rPr lang="en-GB" sz="4500" dirty="0"/>
              <a:t>EDUCATION SECTOR’S Role</a:t>
            </a:r>
          </a:p>
        </p:txBody>
      </p:sp>
      <p:sp>
        <p:nvSpPr>
          <p:cNvPr id="10" name="Rectangle 9">
            <a:extLst>
              <a:ext uri="{FF2B5EF4-FFF2-40B4-BE49-F238E27FC236}">
                <a16:creationId xmlns:a16="http://schemas.microsoft.com/office/drawing/2014/main" id="{221CC330-4259-4C32-BF8B-5FE13FFAB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969238" y="685800"/>
            <a:ext cx="3659219" cy="5715000"/>
          </a:xfrm>
        </p:spPr>
        <p:txBody>
          <a:bodyPr>
            <a:normAutofit/>
          </a:bodyPr>
          <a:lstStyle/>
          <a:p>
            <a:r>
              <a:rPr lang="en-GB" dirty="0">
                <a:solidFill>
                  <a:schemeClr val="tx1"/>
                </a:solidFill>
              </a:rPr>
              <a:t>We have directed schools to engage representatives of various forums </a:t>
            </a:r>
          </a:p>
          <a:p>
            <a:r>
              <a:rPr lang="en-GB" dirty="0">
                <a:solidFill>
                  <a:schemeClr val="tx1"/>
                </a:solidFill>
              </a:rPr>
              <a:t>Individual schools also provided an MS Form with no mandatory sections</a:t>
            </a:r>
          </a:p>
          <a:p>
            <a:r>
              <a:rPr lang="en-GB" dirty="0">
                <a:solidFill>
                  <a:schemeClr val="tx1"/>
                </a:solidFill>
              </a:rPr>
              <a:t>Final month window will focus on actual submission document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CCD0773E-EF79-1B89-B40D-24FB67116CF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40E63B-3CE0-3CBA-7070-067312847B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3E9D93-1547-DFB2-A6B2-8AAF0FC0AD29}"/>
              </a:ext>
            </a:extLst>
          </p:cNvPr>
          <p:cNvSpPr>
            <a:spLocks noGrp="1"/>
          </p:cNvSpPr>
          <p:nvPr>
            <p:ph type="title"/>
          </p:nvPr>
        </p:nvSpPr>
        <p:spPr>
          <a:xfrm>
            <a:off x="480217" y="685800"/>
            <a:ext cx="3613992" cy="4603749"/>
          </a:xfrm>
        </p:spPr>
        <p:txBody>
          <a:bodyPr>
            <a:normAutofit/>
          </a:bodyPr>
          <a:lstStyle/>
          <a:p>
            <a:pPr algn="r"/>
            <a:r>
              <a:rPr lang="en-GB" sz="4500" dirty="0"/>
              <a:t>Initial AREAS OF FOCUS</a:t>
            </a:r>
          </a:p>
        </p:txBody>
      </p:sp>
      <p:sp>
        <p:nvSpPr>
          <p:cNvPr id="10" name="Rectangle 9">
            <a:extLst>
              <a:ext uri="{FF2B5EF4-FFF2-40B4-BE49-F238E27FC236}">
                <a16:creationId xmlns:a16="http://schemas.microsoft.com/office/drawing/2014/main" id="{31540963-4092-4B5F-A71C-00742BA47C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E6BE90-1A43-C19B-D622-91070A0C5B74}"/>
              </a:ext>
            </a:extLst>
          </p:cNvPr>
          <p:cNvSpPr>
            <a:spLocks noGrp="1"/>
          </p:cNvSpPr>
          <p:nvPr>
            <p:ph idx="1"/>
          </p:nvPr>
        </p:nvSpPr>
        <p:spPr>
          <a:xfrm>
            <a:off x="4969238" y="685800"/>
            <a:ext cx="3659219" cy="5715000"/>
          </a:xfrm>
        </p:spPr>
        <p:txBody>
          <a:bodyPr>
            <a:normAutofit fontScale="92500"/>
          </a:bodyPr>
          <a:lstStyle/>
          <a:p>
            <a:r>
              <a:rPr lang="en-GB" dirty="0">
                <a:solidFill>
                  <a:schemeClr val="tx1"/>
                </a:solidFill>
              </a:rPr>
              <a:t>Experts at Hand (EAH) - The delivery approach for this offer and the rationale for why the outlined approach is optimal for the local area</a:t>
            </a:r>
          </a:p>
          <a:p>
            <a:r>
              <a:rPr lang="en-GB" dirty="0">
                <a:solidFill>
                  <a:schemeClr val="tx1"/>
                </a:solidFill>
              </a:rPr>
              <a:t>Embedding inclusion (CATIE)</a:t>
            </a:r>
          </a:p>
          <a:p>
            <a:r>
              <a:rPr lang="en-GB" dirty="0">
                <a:solidFill>
                  <a:schemeClr val="tx1"/>
                </a:solidFill>
              </a:rPr>
              <a:t>Strengthening partnerships (Governance, CoS, Continuum of Need, EY and Post 16 Pathways</a:t>
            </a:r>
            <a:r>
              <a:rPr lang="en-GB">
                <a:solidFill>
                  <a:schemeClr val="tx1"/>
                </a:solidFill>
              </a:rPr>
              <a:t>, Family Hubs)</a:t>
            </a:r>
            <a:endParaRPr lang="en-GB" dirty="0">
              <a:solidFill>
                <a:schemeClr val="tx1"/>
              </a:solidFill>
            </a:endParaRPr>
          </a:p>
          <a:p>
            <a:r>
              <a:rPr lang="en-GB" dirty="0">
                <a:solidFill>
                  <a:schemeClr val="tx1"/>
                </a:solidFill>
              </a:rPr>
              <a:t>Data Return – Finances, demand predictions (need, complexity, age, EHE, EP, statutory requests), transport costs, tribunal </a:t>
            </a:r>
          </a:p>
        </p:txBody>
      </p:sp>
    </p:spTree>
    <p:extLst>
      <p:ext uri="{BB962C8B-B14F-4D97-AF65-F5344CB8AC3E}">
        <p14:creationId xmlns:p14="http://schemas.microsoft.com/office/powerpoint/2010/main" val="1087120807"/>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Metadata/LabelInfo.xml><?xml version="1.0" encoding="utf-8"?>
<clbl:labelList xmlns:clbl="http://schemas.microsoft.com/office/2020/mipLabelMetadata">
  <clbl:label id="{3253a20d-c735-4bfe-a8b7-3e6ab37f5f90}" enabled="0" method="" siteId="{3253a20d-c735-4bfe-a8b7-3e6ab37f5f90}" removed="1"/>
</clbl:labelList>
</file>

<file path=docProps/app.xml><?xml version="1.0" encoding="utf-8"?>
<Properties xmlns="http://schemas.openxmlformats.org/officeDocument/2006/extended-properties" xmlns:vt="http://schemas.openxmlformats.org/officeDocument/2006/docPropsVTypes">
  <Template>Slice</Template>
  <TotalTime>0</TotalTime>
  <Words>403</Words>
  <Application>Microsoft Office PowerPoint</Application>
  <PresentationFormat>On-screen Show (4:3)</PresentationFormat>
  <Paragraphs>36</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Century Gothic</vt:lpstr>
      <vt:lpstr>Wingdings 3</vt:lpstr>
      <vt:lpstr>Slice</vt:lpstr>
      <vt:lpstr>SEND Reform Plan – Sector Briefing</vt:lpstr>
      <vt:lpstr>What is the SEND Reform Plan?</vt:lpstr>
      <vt:lpstr>What is the SEND Reform Plan NOT?</vt:lpstr>
      <vt:lpstr>What does the DFE expect?</vt:lpstr>
      <vt:lpstr>What will the Plan Include?</vt:lpstr>
      <vt:lpstr>Key Deadlines</vt:lpstr>
      <vt:lpstr>EDUCATION SECTOR’S Role</vt:lpstr>
      <vt:lpstr>Initial AREAS OF FOCUS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SEND Reform Plan – Sector Briefing</dc:title>
  <dc:subject/>
  <dc:creator/>
  <cp:keywords/>
  <dc:description>generated using python-pptx</dc:description>
  <cp:lastModifiedBy>Craig Chapman - CY EDSEN</cp:lastModifiedBy>
  <cp:revision>5</cp:revision>
  <dcterms:created xsi:type="dcterms:W3CDTF">2013-01-27T09:14:16Z</dcterms:created>
  <dcterms:modified xsi:type="dcterms:W3CDTF">2026-04-28T07:26:49Z</dcterms:modified>
  <cp:category/>
</cp:coreProperties>
</file>